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59" r:id="rId5"/>
    <p:sldId id="287" r:id="rId6"/>
    <p:sldId id="286" r:id="rId7"/>
    <p:sldId id="257" r:id="rId8"/>
    <p:sldId id="258" r:id="rId9"/>
    <p:sldId id="279" r:id="rId10"/>
    <p:sldId id="280" r:id="rId11"/>
    <p:sldId id="282" r:id="rId12"/>
    <p:sldId id="281" r:id="rId13"/>
    <p:sldId id="283" r:id="rId14"/>
    <p:sldId id="260" r:id="rId15"/>
    <p:sldId id="261" r:id="rId16"/>
    <p:sldId id="262" r:id="rId17"/>
    <p:sldId id="263" r:id="rId18"/>
    <p:sldId id="288" r:id="rId19"/>
    <p:sldId id="264" r:id="rId20"/>
    <p:sldId id="265" r:id="rId21"/>
    <p:sldId id="266" r:id="rId22"/>
    <p:sldId id="267" r:id="rId23"/>
    <p:sldId id="268" r:id="rId24"/>
    <p:sldId id="269" r:id="rId25"/>
    <p:sldId id="270" r:id="rId26"/>
    <p:sldId id="271"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9000"/>
            <a:lum/>
          </a:blip>
          <a:srcRect/>
          <a:stretch>
            <a:fillRect t="-25000" b="-2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2017/6/6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1600" y="1052736"/>
            <a:ext cx="7416824" cy="1326009"/>
          </a:xfrm>
        </p:spPr>
        <p:txBody>
          <a:bodyPr>
            <a:normAutofit fontScale="90000"/>
          </a:bodyPr>
          <a:lstStyle/>
          <a:p>
            <a:r>
              <a:rPr lang="zh-CN" altLang="en-US" b="1" dirty="0" smtClean="0"/>
              <a:t>第一单元 美术作品的深层意蕴</a:t>
            </a:r>
            <a:endParaRPr lang="zh-CN" altLang="en-US" b="1" dirty="0"/>
          </a:p>
        </p:txBody>
      </p:sp>
      <p:sp>
        <p:nvSpPr>
          <p:cNvPr id="3" name="副标题 2"/>
          <p:cNvSpPr>
            <a:spLocks noGrp="1"/>
          </p:cNvSpPr>
          <p:nvPr>
            <p:ph type="subTitle" idx="1"/>
          </p:nvPr>
        </p:nvSpPr>
        <p:spPr>
          <a:xfrm>
            <a:off x="1403648" y="2780928"/>
            <a:ext cx="6400800" cy="1752600"/>
          </a:xfrm>
        </p:spPr>
        <p:txBody>
          <a:bodyPr>
            <a:normAutofit/>
          </a:bodyPr>
          <a:lstStyle/>
          <a:p>
            <a:r>
              <a:rPr lang="zh-CN" altLang="en-US" sz="5400" b="1" dirty="0" smtClean="0">
                <a:solidFill>
                  <a:srgbClr val="C00000"/>
                </a:solidFill>
              </a:rPr>
              <a:t>第</a:t>
            </a:r>
            <a:r>
              <a:rPr lang="en-US" altLang="zh-CN" sz="5400" b="1" dirty="0" smtClean="0">
                <a:solidFill>
                  <a:srgbClr val="C00000"/>
                </a:solidFill>
              </a:rPr>
              <a:t>2</a:t>
            </a:r>
            <a:r>
              <a:rPr lang="zh-CN" altLang="en-US" sz="5400" b="1" dirty="0" smtClean="0">
                <a:solidFill>
                  <a:srgbClr val="C00000"/>
                </a:solidFill>
              </a:rPr>
              <a:t>课 弘扬真善美</a:t>
            </a:r>
            <a:endParaRPr lang="zh-CN" altLang="en-US" sz="5400" b="1" dirty="0">
              <a:solidFill>
                <a:srgbClr val="C00000"/>
              </a:solidFill>
            </a:endParaRPr>
          </a:p>
        </p:txBody>
      </p:sp>
      <p:sp>
        <p:nvSpPr>
          <p:cNvPr id="4" name="TextBox 3"/>
          <p:cNvSpPr txBox="1"/>
          <p:nvPr/>
        </p:nvSpPr>
        <p:spPr>
          <a:xfrm>
            <a:off x="5868144" y="4869160"/>
            <a:ext cx="2791149" cy="1384995"/>
          </a:xfrm>
          <a:prstGeom prst="rect">
            <a:avLst/>
          </a:prstGeom>
          <a:noFill/>
        </p:spPr>
        <p:txBody>
          <a:bodyPr wrap="none" rtlCol="0">
            <a:spAutoFit/>
          </a:bodyPr>
          <a:lstStyle/>
          <a:p>
            <a:r>
              <a:rPr lang="zh-CN" altLang="en-US" sz="2800" b="1" dirty="0" smtClean="0"/>
              <a:t>主讲人：王双双</a:t>
            </a:r>
            <a:endParaRPr lang="en-US" altLang="zh-CN" sz="2800" b="1" dirty="0" smtClean="0"/>
          </a:p>
          <a:p>
            <a:r>
              <a:rPr lang="zh-CN" altLang="en-US" sz="2800" b="1" dirty="0" smtClean="0"/>
              <a:t>   </a:t>
            </a:r>
            <a:endParaRPr lang="en-US" altLang="zh-CN" sz="2800" b="1" dirty="0" smtClean="0"/>
          </a:p>
          <a:p>
            <a:r>
              <a:rPr lang="en-US" altLang="zh-CN" sz="2800" b="1" dirty="0" smtClean="0"/>
              <a:t> </a:t>
            </a:r>
            <a:r>
              <a:rPr lang="zh-CN" altLang="en-US" sz="2800" b="1" dirty="0" smtClean="0"/>
              <a:t>学校：曾沃学校</a:t>
            </a:r>
            <a:endParaRPr lang="zh-CN" alt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1506" name="Picture 2"/>
          <p:cNvPicPr>
            <a:picLocks noChangeAspect="1" noChangeArrowheads="1"/>
          </p:cNvPicPr>
          <p:nvPr/>
        </p:nvPicPr>
        <p:blipFill>
          <a:blip r:embed="rId2" cstate="print"/>
          <a:srcRect/>
          <a:stretch>
            <a:fillRect/>
          </a:stretch>
        </p:blipFill>
        <p:spPr bwMode="auto">
          <a:xfrm>
            <a:off x="179511" y="332656"/>
            <a:ext cx="6136295" cy="6120680"/>
          </a:xfrm>
          <a:prstGeom prst="rect">
            <a:avLst/>
          </a:prstGeom>
          <a:noFill/>
          <a:ln w="9525">
            <a:noFill/>
            <a:miter lim="800000"/>
            <a:headEnd/>
            <a:tailEnd/>
          </a:ln>
        </p:spPr>
      </p:pic>
      <p:sp>
        <p:nvSpPr>
          <p:cNvPr id="5" name="矩形 4"/>
          <p:cNvSpPr/>
          <p:nvPr/>
        </p:nvSpPr>
        <p:spPr>
          <a:xfrm>
            <a:off x="6444208" y="542285"/>
            <a:ext cx="2430016" cy="5693866"/>
          </a:xfrm>
          <a:prstGeom prst="rect">
            <a:avLst/>
          </a:prstGeom>
        </p:spPr>
        <p:txBody>
          <a:bodyPr wrap="square">
            <a:spAutoFit/>
          </a:bodyPr>
          <a:lstStyle/>
          <a:p>
            <a:r>
              <a:rPr lang="zh-CN" altLang="en-US" sz="2800" b="1" dirty="0" smtClean="0">
                <a:solidFill>
                  <a:srgbClr val="C00000"/>
                </a:solidFill>
              </a:rPr>
              <a:t>北京故宫</a:t>
            </a:r>
            <a:r>
              <a:rPr lang="zh-CN" altLang="en-US" sz="2400" b="1" dirty="0" smtClean="0"/>
              <a:t>，旧称紫禁城，位于北京中轴线的中心，是明清两个朝代的皇宫，是世界上现存规模最大、保存最为完整的木质结构的宫殿型建筑。故宫入选了世界文化遗产，是全国重点文物保护单位，国家</a:t>
            </a:r>
            <a:r>
              <a:rPr lang="en-US" altLang="zh-CN" sz="2400" b="1" dirty="0" smtClean="0"/>
              <a:t>AAAAA</a:t>
            </a:r>
            <a:r>
              <a:rPr lang="zh-CN" altLang="en-US" sz="2400" b="1" dirty="0" smtClean="0"/>
              <a:t>级旅游景区。</a:t>
            </a:r>
            <a:endParaRPr lang="zh-CN" alt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188640"/>
            <a:ext cx="8892480" cy="6288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482" name="Picture 2"/>
          <p:cNvPicPr>
            <a:picLocks noChangeAspect="1" noChangeArrowheads="1"/>
          </p:cNvPicPr>
          <p:nvPr/>
        </p:nvPicPr>
        <p:blipFill>
          <a:blip r:embed="rId2" cstate="print"/>
          <a:srcRect/>
          <a:stretch>
            <a:fillRect/>
          </a:stretch>
        </p:blipFill>
        <p:spPr bwMode="auto">
          <a:xfrm>
            <a:off x="288032" y="16827"/>
            <a:ext cx="8532440" cy="5428397"/>
          </a:xfrm>
          <a:prstGeom prst="rect">
            <a:avLst/>
          </a:prstGeom>
          <a:noFill/>
          <a:ln w="9525">
            <a:noFill/>
            <a:miter lim="800000"/>
            <a:headEnd/>
            <a:tailEnd/>
          </a:ln>
        </p:spPr>
      </p:pic>
      <p:sp>
        <p:nvSpPr>
          <p:cNvPr id="5" name="TextBox 4"/>
          <p:cNvSpPr txBox="1"/>
          <p:nvPr/>
        </p:nvSpPr>
        <p:spPr>
          <a:xfrm>
            <a:off x="251520" y="5589240"/>
            <a:ext cx="8496944" cy="954107"/>
          </a:xfrm>
          <a:prstGeom prst="rect">
            <a:avLst/>
          </a:prstGeom>
          <a:noFill/>
        </p:spPr>
        <p:txBody>
          <a:bodyPr wrap="square" rtlCol="0">
            <a:spAutoFit/>
          </a:bodyPr>
          <a:lstStyle/>
          <a:p>
            <a:r>
              <a:rPr lang="zh-CN" altLang="en-US" sz="2800" b="1" dirty="0" smtClean="0"/>
              <a:t>宫殿庄严宏伟，采用对称格局，充分张扬了皇权尊严与神圣，蕴含</a:t>
            </a:r>
            <a:r>
              <a:rPr lang="zh-CN" altLang="en-US" sz="2800" b="1" dirty="0" smtClean="0">
                <a:solidFill>
                  <a:srgbClr val="C00000"/>
                </a:solidFill>
              </a:rPr>
              <a:t>朝野和谐</a:t>
            </a:r>
            <a:r>
              <a:rPr lang="zh-CN" altLang="en-US" sz="2800" b="1" dirty="0" smtClean="0"/>
              <a:t>，</a:t>
            </a:r>
            <a:r>
              <a:rPr lang="zh-CN" altLang="en-US" sz="2800" b="1" dirty="0" smtClean="0">
                <a:solidFill>
                  <a:srgbClr val="C00000"/>
                </a:solidFill>
              </a:rPr>
              <a:t>社稷稳定</a:t>
            </a:r>
            <a:r>
              <a:rPr lang="zh-CN" altLang="en-US" sz="2800" b="1" dirty="0" smtClean="0"/>
              <a:t>的寓意。</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3554" name="Picture 2"/>
          <p:cNvPicPr>
            <a:picLocks noChangeAspect="1" noChangeArrowheads="1"/>
          </p:cNvPicPr>
          <p:nvPr/>
        </p:nvPicPr>
        <p:blipFill>
          <a:blip r:embed="rId2" cstate="print"/>
          <a:srcRect/>
          <a:stretch>
            <a:fillRect/>
          </a:stretch>
        </p:blipFill>
        <p:spPr bwMode="auto">
          <a:xfrm>
            <a:off x="24604" y="72008"/>
            <a:ext cx="5555508" cy="6669360"/>
          </a:xfrm>
          <a:prstGeom prst="rect">
            <a:avLst/>
          </a:prstGeom>
          <a:noFill/>
          <a:ln w="9525">
            <a:noFill/>
            <a:miter lim="800000"/>
            <a:headEnd/>
            <a:tailEnd/>
          </a:ln>
        </p:spPr>
      </p:pic>
      <p:sp>
        <p:nvSpPr>
          <p:cNvPr id="5" name="矩形 4"/>
          <p:cNvSpPr/>
          <p:nvPr/>
        </p:nvSpPr>
        <p:spPr>
          <a:xfrm>
            <a:off x="5724128" y="620688"/>
            <a:ext cx="3203848" cy="5447645"/>
          </a:xfrm>
          <a:prstGeom prst="rect">
            <a:avLst/>
          </a:prstGeom>
        </p:spPr>
        <p:txBody>
          <a:bodyPr wrap="square">
            <a:spAutoFit/>
          </a:bodyPr>
          <a:lstStyle/>
          <a:p>
            <a:r>
              <a:rPr lang="zh-CN" altLang="en-US" sz="3200" b="1" dirty="0" smtClean="0"/>
              <a:t>请同学们对比以下两幅中外作品，说说你所看到的内容和感受。</a:t>
            </a:r>
            <a:endParaRPr lang="en-US" altLang="zh-CN" sz="3200" b="1" dirty="0" smtClean="0"/>
          </a:p>
          <a:p>
            <a:endParaRPr lang="en-US" altLang="zh-CN" sz="3200" b="1" dirty="0" smtClean="0"/>
          </a:p>
          <a:p>
            <a:endParaRPr lang="en-US" altLang="zh-CN" sz="3200" b="1" dirty="0" smtClean="0"/>
          </a:p>
          <a:p>
            <a:r>
              <a:rPr lang="zh-CN" altLang="en-US" sz="3200" b="1" dirty="0" smtClean="0"/>
              <a:t>从作品的构图和内容，能联想到作者的创作意图吗？</a:t>
            </a:r>
            <a:r>
              <a:rPr lang="zh-CN" altLang="en-US" sz="2800" b="1" dirty="0" smtClean="0"/>
              <a:t/>
            </a:r>
            <a:br>
              <a:rPr lang="zh-CN" altLang="en-US" sz="2800" b="1" dirty="0" smtClean="0"/>
            </a:br>
            <a:endParaRPr lang="zh-CN" alt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p:txBody>
          <a:bodyPr/>
          <a:lstStyle/>
          <a:p>
            <a:endParaRPr lang="zh-CN" altLang="en-US"/>
          </a:p>
        </p:txBody>
      </p:sp>
      <p:pic>
        <p:nvPicPr>
          <p:cNvPr id="15362" name="Picture 2" descr="http://p2.so.qhmsg.com/t019f7bbe50d7892687.jpg"/>
          <p:cNvPicPr>
            <a:picLocks noChangeAspect="1" noChangeArrowheads="1"/>
          </p:cNvPicPr>
          <p:nvPr/>
        </p:nvPicPr>
        <p:blipFill>
          <a:blip r:embed="rId2" cstate="print"/>
          <a:srcRect/>
          <a:stretch>
            <a:fillRect/>
          </a:stretch>
        </p:blipFill>
        <p:spPr bwMode="auto">
          <a:xfrm>
            <a:off x="29591" y="44624"/>
            <a:ext cx="9114409" cy="4392488"/>
          </a:xfrm>
          <a:prstGeom prst="rect">
            <a:avLst/>
          </a:prstGeom>
          <a:noFill/>
        </p:spPr>
      </p:pic>
      <p:sp>
        <p:nvSpPr>
          <p:cNvPr id="7" name="矩形 6"/>
          <p:cNvSpPr/>
          <p:nvPr/>
        </p:nvSpPr>
        <p:spPr>
          <a:xfrm>
            <a:off x="395536" y="4509120"/>
            <a:ext cx="8280920" cy="2000548"/>
          </a:xfrm>
          <a:prstGeom prst="rect">
            <a:avLst/>
          </a:prstGeom>
        </p:spPr>
        <p:txBody>
          <a:bodyPr wrap="square">
            <a:spAutoFit/>
          </a:bodyPr>
          <a:lstStyle/>
          <a:p>
            <a:r>
              <a:rPr lang="en-US" altLang="zh-CN" sz="2800" b="1" dirty="0" smtClean="0">
                <a:solidFill>
                  <a:srgbClr val="C00000"/>
                </a:solidFill>
              </a:rPr>
              <a:t>《</a:t>
            </a:r>
            <a:r>
              <a:rPr lang="zh-CN" altLang="en-US" sz="2800" b="1" dirty="0" smtClean="0">
                <a:solidFill>
                  <a:srgbClr val="C00000"/>
                </a:solidFill>
              </a:rPr>
              <a:t>夯歌</a:t>
            </a:r>
            <a:r>
              <a:rPr lang="en-US" altLang="zh-CN" sz="2800" b="1" dirty="0" smtClean="0">
                <a:solidFill>
                  <a:srgbClr val="C00000"/>
                </a:solidFill>
              </a:rPr>
              <a:t>》</a:t>
            </a:r>
            <a:r>
              <a:rPr lang="zh-CN" altLang="en-US" sz="2400" b="1" dirty="0" smtClean="0"/>
              <a:t>油画，王文彬。</a:t>
            </a:r>
            <a:r>
              <a:rPr lang="zh-CN" altLang="zh-CN" sz="2400" b="1" dirty="0" smtClean="0"/>
              <a:t>生动形象地再现了新中国成立后</a:t>
            </a:r>
            <a:r>
              <a:rPr lang="en-US" altLang="zh-CN" sz="2400" b="1" dirty="0" smtClean="0"/>
              <a:t>60</a:t>
            </a:r>
            <a:r>
              <a:rPr lang="zh-CN" altLang="zh-CN" sz="2400" b="1" dirty="0" smtClean="0"/>
              <a:t>年代后期到</a:t>
            </a:r>
            <a:r>
              <a:rPr lang="en-US" altLang="zh-CN" sz="2400" b="1" dirty="0" smtClean="0"/>
              <a:t>70</a:t>
            </a:r>
            <a:r>
              <a:rPr lang="zh-CN" altLang="zh-CN" sz="2400" b="1" dirty="0" smtClean="0"/>
              <a:t>年代后期我国社会的精神风貌。将人物处理在视平线以上的位置，并呈</a:t>
            </a:r>
            <a:r>
              <a:rPr lang="zh-CN" altLang="zh-CN" sz="2400" b="1" dirty="0" smtClean="0">
                <a:solidFill>
                  <a:srgbClr val="C00000"/>
                </a:solidFill>
              </a:rPr>
              <a:t>放射状的动 感布局</a:t>
            </a:r>
            <a:r>
              <a:rPr lang="zh-CN" altLang="zh-CN" sz="2400" b="1" dirty="0" smtClean="0"/>
              <a:t>，给人以高大升腾的感觉。富有装饰意味的色彩处理加强了这个热火朝天的劳动场面的勃勃生机，这是对</a:t>
            </a:r>
            <a:r>
              <a:rPr lang="zh-CN" altLang="zh-CN" sz="2400" b="1" dirty="0" smtClean="0">
                <a:solidFill>
                  <a:srgbClr val="C00000"/>
                </a:solidFill>
              </a:rPr>
              <a:t>劳动的虔诚赞美</a:t>
            </a:r>
            <a:r>
              <a:rPr lang="zh-CN" altLang="zh-CN" sz="2400" b="1" dirty="0" smtClean="0"/>
              <a:t>和热情讴歌。</a:t>
            </a:r>
            <a:endParaRPr lang="zh-CN" altLang="zh-CN" sz="2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4" name="Picture 2" descr="http://pic.yupoo.com/onearteveryday/CdC7mhvH/nhD9b.jpg"/>
          <p:cNvPicPr>
            <a:picLocks noChangeAspect="1" noChangeArrowheads="1"/>
          </p:cNvPicPr>
          <p:nvPr/>
        </p:nvPicPr>
        <p:blipFill>
          <a:blip r:embed="rId2" cstate="print"/>
          <a:srcRect/>
          <a:stretch>
            <a:fillRect/>
          </a:stretch>
        </p:blipFill>
        <p:spPr bwMode="auto">
          <a:xfrm>
            <a:off x="1115616" y="-27384"/>
            <a:ext cx="6574643" cy="4536504"/>
          </a:xfrm>
          <a:prstGeom prst="rect">
            <a:avLst/>
          </a:prstGeom>
          <a:noFill/>
        </p:spPr>
      </p:pic>
      <p:sp>
        <p:nvSpPr>
          <p:cNvPr id="5" name="矩形 4"/>
          <p:cNvSpPr/>
          <p:nvPr/>
        </p:nvSpPr>
        <p:spPr>
          <a:xfrm>
            <a:off x="251520" y="4509120"/>
            <a:ext cx="8568952" cy="2369880"/>
          </a:xfrm>
          <a:prstGeom prst="rect">
            <a:avLst/>
          </a:prstGeom>
        </p:spPr>
        <p:txBody>
          <a:bodyPr wrap="square">
            <a:spAutoFit/>
          </a:bodyPr>
          <a:lstStyle/>
          <a:p>
            <a:r>
              <a:rPr lang="en-US" altLang="zh-CN" sz="2800" b="1" dirty="0" smtClean="0">
                <a:solidFill>
                  <a:srgbClr val="C00000"/>
                </a:solidFill>
              </a:rPr>
              <a:t>《</a:t>
            </a:r>
            <a:r>
              <a:rPr lang="zh-CN" altLang="en-US" sz="2800" b="1" dirty="0" smtClean="0">
                <a:solidFill>
                  <a:srgbClr val="C00000"/>
                </a:solidFill>
              </a:rPr>
              <a:t>纺织女</a:t>
            </a:r>
            <a:r>
              <a:rPr lang="en-US" altLang="zh-CN" sz="2800" b="1" dirty="0" smtClean="0">
                <a:solidFill>
                  <a:srgbClr val="C00000"/>
                </a:solidFill>
              </a:rPr>
              <a:t>》</a:t>
            </a:r>
            <a:r>
              <a:rPr lang="zh-CN" altLang="en-US" sz="2400" b="1" dirty="0" smtClean="0"/>
              <a:t>是委拉斯贵兹</a:t>
            </a:r>
            <a:r>
              <a:rPr lang="en-US" altLang="zh-CN" sz="2400" b="1" dirty="0" smtClean="0"/>
              <a:t>﹙1599-1660﹚58</a:t>
            </a:r>
            <a:r>
              <a:rPr lang="zh-CN" altLang="en-US" sz="2400" b="1" dirty="0" smtClean="0"/>
              <a:t>岁时的作品。这幅画是根据神话传说</a:t>
            </a:r>
            <a:r>
              <a:rPr lang="en-US" altLang="zh-CN" sz="2400" b="1" dirty="0" smtClean="0"/>
              <a:t>《</a:t>
            </a:r>
            <a:r>
              <a:rPr lang="zh-CN" altLang="en-US" sz="2400" b="1" dirty="0" smtClean="0"/>
              <a:t>变形记</a:t>
            </a:r>
            <a:r>
              <a:rPr lang="en-US" altLang="zh-CN" sz="2400" b="1" dirty="0" smtClean="0"/>
              <a:t>》</a:t>
            </a:r>
            <a:r>
              <a:rPr lang="zh-CN" altLang="en-US" sz="2400" b="1" dirty="0" smtClean="0"/>
              <a:t>创作而成。古时有位凡女阿涅克剌炫耀自己的纺织手艺超过工艺的女神雅典娜，并与之比试，在刺绣中体现奥林匹斯众神的丑闻。这使女神雅典娜十分恼火，一气之下就把这位聪明的少女变为蜘蛛。实际上是画家借题描绘了西班牙皇家壁毯工场的女工劳动场景。</a:t>
            </a:r>
            <a:endParaRPr lang="zh-CN" altLang="en-US" sz="2400" b="1"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4578" name="Picture 2"/>
          <p:cNvPicPr>
            <a:picLocks noChangeAspect="1" noChangeArrowheads="1"/>
          </p:cNvPicPr>
          <p:nvPr/>
        </p:nvPicPr>
        <p:blipFill>
          <a:blip r:embed="rId2" cstate="print"/>
          <a:srcRect/>
          <a:stretch>
            <a:fillRect/>
          </a:stretch>
        </p:blipFill>
        <p:spPr bwMode="auto">
          <a:xfrm>
            <a:off x="179512" y="44624"/>
            <a:ext cx="6696744" cy="6723006"/>
          </a:xfrm>
          <a:prstGeom prst="rect">
            <a:avLst/>
          </a:prstGeom>
          <a:noFill/>
          <a:ln w="9525">
            <a:noFill/>
            <a:miter lim="800000"/>
            <a:headEnd/>
            <a:tailEnd/>
          </a:ln>
        </p:spPr>
      </p:pic>
      <p:sp>
        <p:nvSpPr>
          <p:cNvPr id="5" name="TextBox 4"/>
          <p:cNvSpPr txBox="1"/>
          <p:nvPr/>
        </p:nvSpPr>
        <p:spPr>
          <a:xfrm>
            <a:off x="7020272" y="692696"/>
            <a:ext cx="1415772" cy="4896544"/>
          </a:xfrm>
          <a:prstGeom prst="rect">
            <a:avLst/>
          </a:prstGeom>
          <a:noFill/>
        </p:spPr>
        <p:txBody>
          <a:bodyPr vert="eaVert" wrap="square" rtlCol="0">
            <a:spAutoFit/>
          </a:bodyPr>
          <a:lstStyle/>
          <a:p>
            <a:r>
              <a:rPr lang="zh-CN" altLang="en-US" sz="4000" b="1" dirty="0" smtClean="0"/>
              <a:t>铁肩担道义（中国画）</a:t>
            </a:r>
            <a:endParaRPr lang="en-US" altLang="zh-CN" sz="4000" b="1" dirty="0" smtClean="0"/>
          </a:p>
          <a:p>
            <a:r>
              <a:rPr lang="en-US" altLang="zh-CN" sz="4000" b="1" dirty="0" smtClean="0"/>
              <a:t>              </a:t>
            </a:r>
            <a:r>
              <a:rPr lang="zh-CN" altLang="en-US" sz="4000" b="1" dirty="0" smtClean="0"/>
              <a:t>潘荣本</a:t>
            </a:r>
            <a:endParaRPr lang="zh-CN" altLang="en-US"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1985" name="Picture 1"/>
          <p:cNvPicPr>
            <a:picLocks noChangeAspect="1" noChangeArrowheads="1"/>
          </p:cNvPicPr>
          <p:nvPr/>
        </p:nvPicPr>
        <p:blipFill>
          <a:blip r:embed="rId2" cstate="print"/>
          <a:srcRect/>
          <a:stretch>
            <a:fillRect/>
          </a:stretch>
        </p:blipFill>
        <p:spPr bwMode="auto">
          <a:xfrm>
            <a:off x="567927" y="332656"/>
            <a:ext cx="7892505"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4034" name="Picture 2"/>
          <p:cNvPicPr>
            <a:picLocks noChangeAspect="1" noChangeArrowheads="1"/>
          </p:cNvPicPr>
          <p:nvPr/>
        </p:nvPicPr>
        <p:blipFill>
          <a:blip r:embed="rId2" cstate="print"/>
          <a:srcRect/>
          <a:stretch>
            <a:fillRect/>
          </a:stretch>
        </p:blipFill>
        <p:spPr bwMode="auto">
          <a:xfrm>
            <a:off x="701570" y="-27384"/>
            <a:ext cx="7686854" cy="5976664"/>
          </a:xfrm>
          <a:prstGeom prst="rect">
            <a:avLst/>
          </a:prstGeom>
          <a:noFill/>
          <a:ln w="9525">
            <a:noFill/>
            <a:miter lim="800000"/>
            <a:headEnd/>
            <a:tailEnd/>
          </a:ln>
        </p:spPr>
      </p:pic>
      <p:sp>
        <p:nvSpPr>
          <p:cNvPr id="5" name="TextBox 4"/>
          <p:cNvSpPr txBox="1"/>
          <p:nvPr/>
        </p:nvSpPr>
        <p:spPr>
          <a:xfrm>
            <a:off x="322354" y="6093296"/>
            <a:ext cx="8821646" cy="523220"/>
          </a:xfrm>
          <a:prstGeom prst="rect">
            <a:avLst/>
          </a:prstGeom>
          <a:noFill/>
        </p:spPr>
        <p:txBody>
          <a:bodyPr wrap="none" rtlCol="0">
            <a:spAutoFit/>
          </a:bodyPr>
          <a:lstStyle/>
          <a:p>
            <a:r>
              <a:rPr lang="en-US" altLang="zh-CN" sz="2800" b="1" dirty="0" smtClean="0"/>
              <a:t>1808</a:t>
            </a:r>
            <a:r>
              <a:rPr lang="zh-CN" altLang="en-US" sz="2800" b="1" dirty="0" smtClean="0"/>
              <a:t>年</a:t>
            </a:r>
            <a:r>
              <a:rPr lang="en-US" altLang="zh-CN" sz="2800" b="1" dirty="0" smtClean="0"/>
              <a:t>5</a:t>
            </a:r>
            <a:r>
              <a:rPr lang="zh-CN" altLang="en-US" sz="2800" b="1" dirty="0" smtClean="0"/>
              <a:t>月</a:t>
            </a:r>
            <a:r>
              <a:rPr lang="en-US" altLang="zh-CN" sz="2800" b="1" dirty="0" smtClean="0"/>
              <a:t>3</a:t>
            </a:r>
            <a:r>
              <a:rPr lang="zh-CN" altLang="en-US" sz="2800" b="1" dirty="0" smtClean="0"/>
              <a:t>日夜起义者被枪杀（油画）戈雅（西班牙）</a:t>
            </a:r>
            <a:endParaRPr lang="zh-CN" alt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61" name="Picture 1"/>
          <p:cNvPicPr>
            <a:picLocks noChangeAspect="1" noChangeArrowheads="1"/>
          </p:cNvPicPr>
          <p:nvPr/>
        </p:nvPicPr>
        <p:blipFill>
          <a:blip r:embed="rId2" cstate="print"/>
          <a:srcRect/>
          <a:stretch>
            <a:fillRect/>
          </a:stretch>
        </p:blipFill>
        <p:spPr bwMode="auto">
          <a:xfrm>
            <a:off x="179512" y="110000"/>
            <a:ext cx="6624736" cy="6559360"/>
          </a:xfrm>
          <a:prstGeom prst="rect">
            <a:avLst/>
          </a:prstGeom>
          <a:noFill/>
          <a:ln w="9525">
            <a:noFill/>
            <a:miter lim="800000"/>
            <a:headEnd/>
            <a:tailEnd/>
          </a:ln>
        </p:spPr>
      </p:pic>
      <p:sp>
        <p:nvSpPr>
          <p:cNvPr id="5" name="TextBox 4"/>
          <p:cNvSpPr txBox="1"/>
          <p:nvPr/>
        </p:nvSpPr>
        <p:spPr>
          <a:xfrm>
            <a:off x="7246749" y="980728"/>
            <a:ext cx="861774" cy="5609869"/>
          </a:xfrm>
          <a:prstGeom prst="rect">
            <a:avLst/>
          </a:prstGeom>
          <a:noFill/>
        </p:spPr>
        <p:txBody>
          <a:bodyPr vert="eaVert" wrap="none" rtlCol="0">
            <a:spAutoFit/>
          </a:bodyPr>
          <a:lstStyle/>
          <a:p>
            <a:r>
              <a:rPr lang="zh-CN" altLang="en-US" sz="4400" b="1" dirty="0" smtClean="0"/>
              <a:t>艰苦岁月          潘鹤       </a:t>
            </a:r>
            <a:endParaRPr lang="zh-CN" alt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5602" name="Picture 2" descr="http://pic.gansudaily.com.cn/0/10/54/71/10547140_977906.jpg"/>
          <p:cNvPicPr>
            <a:picLocks noChangeAspect="1" noChangeArrowheads="1"/>
          </p:cNvPicPr>
          <p:nvPr/>
        </p:nvPicPr>
        <p:blipFill>
          <a:blip r:embed="rId2" cstate="print"/>
          <a:srcRect/>
          <a:stretch>
            <a:fillRect/>
          </a:stretch>
        </p:blipFill>
        <p:spPr bwMode="auto">
          <a:xfrm>
            <a:off x="0" y="476672"/>
            <a:ext cx="5439558" cy="3717032"/>
          </a:xfrm>
          <a:prstGeom prst="rect">
            <a:avLst/>
          </a:prstGeom>
          <a:noFill/>
        </p:spPr>
      </p:pic>
      <p:pic>
        <p:nvPicPr>
          <p:cNvPr id="25604" name="Picture 4" descr="http://a0.att.hudong.com/16/51/01300000206900131660518871638.jpg"/>
          <p:cNvPicPr>
            <a:picLocks noChangeAspect="1" noChangeArrowheads="1"/>
          </p:cNvPicPr>
          <p:nvPr/>
        </p:nvPicPr>
        <p:blipFill>
          <a:blip r:embed="rId3" cstate="print"/>
          <a:srcRect/>
          <a:stretch>
            <a:fillRect/>
          </a:stretch>
        </p:blipFill>
        <p:spPr bwMode="auto">
          <a:xfrm>
            <a:off x="4067944" y="2132856"/>
            <a:ext cx="4860031" cy="439916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1691680" y="836712"/>
            <a:ext cx="6120680" cy="5016758"/>
          </a:xfrm>
          <a:prstGeom prst="rect">
            <a:avLst/>
          </a:prstGeom>
          <a:noFill/>
        </p:spPr>
        <p:txBody>
          <a:bodyPr wrap="square" rtlCol="0">
            <a:spAutoFit/>
          </a:bodyPr>
          <a:lstStyle/>
          <a:p>
            <a:r>
              <a:rPr lang="zh-CN" altLang="en-US" sz="4000" b="1" dirty="0" smtClean="0">
                <a:solidFill>
                  <a:srgbClr val="C00000"/>
                </a:solidFill>
              </a:rPr>
              <a:t>通过这些作品的分析我们可以看出，无论中外任何艺术作品，它都是表现形式、艺术语言和内在意蕴的有机、完美、和谐的统一，这样才能使作品更加突出体现画家的情感并成为一幅优秀经典之作。</a:t>
            </a:r>
            <a:endParaRPr lang="zh-CN" altLang="en-US" sz="4000"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4704" y="836712"/>
            <a:ext cx="8229600" cy="1143000"/>
          </a:xfrm>
        </p:spPr>
        <p:txBody>
          <a:bodyPr>
            <a:normAutofit/>
          </a:bodyPr>
          <a:lstStyle/>
          <a:p>
            <a:r>
              <a:rPr lang="zh-CN" altLang="en-US" sz="6000" b="1" dirty="0" smtClean="0">
                <a:solidFill>
                  <a:srgbClr val="C00000"/>
                </a:solidFill>
                <a:latin typeface="黑体" pitchFamily="49" charset="-122"/>
                <a:ea typeface="黑体" pitchFamily="49" charset="-122"/>
              </a:rPr>
              <a:t>欣 赏</a:t>
            </a:r>
            <a:endParaRPr lang="zh-CN" altLang="en-US" sz="6000" b="1" dirty="0">
              <a:solidFill>
                <a:srgbClr val="C00000"/>
              </a:solidFill>
              <a:latin typeface="黑体" pitchFamily="49" charset="-122"/>
              <a:ea typeface="黑体" pitchFamily="49" charset="-122"/>
            </a:endParaRPr>
          </a:p>
        </p:txBody>
      </p:sp>
      <p:sp>
        <p:nvSpPr>
          <p:cNvPr id="3" name="内容占位符 2"/>
          <p:cNvSpPr>
            <a:spLocks noGrp="1"/>
          </p:cNvSpPr>
          <p:nvPr>
            <p:ph idx="1"/>
          </p:nvPr>
        </p:nvSpPr>
        <p:spPr>
          <a:xfrm>
            <a:off x="914400" y="2636912"/>
            <a:ext cx="8229600" cy="4525963"/>
          </a:xfrm>
        </p:spPr>
        <p:txBody>
          <a:bodyPr>
            <a:normAutofit/>
          </a:bodyPr>
          <a:lstStyle/>
          <a:p>
            <a:r>
              <a:rPr lang="zh-CN" altLang="en-US" sz="4400" b="1" dirty="0" smtClean="0"/>
              <a:t>理解作品的内容和主题</a:t>
            </a:r>
            <a:endParaRPr lang="en-US" altLang="zh-CN" sz="4400" b="1" dirty="0" smtClean="0"/>
          </a:p>
          <a:p>
            <a:r>
              <a:rPr lang="zh-CN" altLang="en-US" sz="4400" b="1" dirty="0" smtClean="0"/>
              <a:t>发</a:t>
            </a:r>
            <a:r>
              <a:rPr lang="zh-CN" altLang="en-US" sz="4400" b="1" dirty="0" smtClean="0"/>
              <a:t>掘作品的深层意蕴</a:t>
            </a:r>
            <a:endParaRPr lang="en-US" altLang="zh-CN" sz="4400" b="1" dirty="0" smtClean="0"/>
          </a:p>
          <a:p>
            <a:r>
              <a:rPr lang="zh-CN" altLang="en-US" sz="4400" b="1" dirty="0" smtClean="0"/>
              <a:t>表</a:t>
            </a:r>
            <a:r>
              <a:rPr lang="zh-CN" altLang="en-US" sz="4400" b="1" dirty="0" smtClean="0"/>
              <a:t>达个人对作品的分析</a:t>
            </a:r>
            <a:endParaRPr lang="zh-CN" altLang="en-US" sz="4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67544" y="44624"/>
            <a:ext cx="2304256" cy="6753854"/>
          </a:xfrm>
          <a:prstGeom prst="rect">
            <a:avLst/>
          </a:prstGeom>
          <a:noFill/>
          <a:ln w="9525">
            <a:noFill/>
            <a:miter lim="800000"/>
            <a:headEnd/>
            <a:tailEnd/>
          </a:ln>
        </p:spPr>
      </p:pic>
      <p:sp>
        <p:nvSpPr>
          <p:cNvPr id="5" name="TextBox 4"/>
          <p:cNvSpPr txBox="1"/>
          <p:nvPr/>
        </p:nvSpPr>
        <p:spPr>
          <a:xfrm>
            <a:off x="3923928" y="1052736"/>
            <a:ext cx="4032448" cy="3970318"/>
          </a:xfrm>
          <a:prstGeom prst="rect">
            <a:avLst/>
          </a:prstGeom>
          <a:noFill/>
        </p:spPr>
        <p:txBody>
          <a:bodyPr wrap="square" rtlCol="0">
            <a:spAutoFit/>
          </a:bodyPr>
          <a:lstStyle/>
          <a:p>
            <a:r>
              <a:rPr lang="zh-CN" altLang="en-US" sz="4400" b="1" dirty="0" smtClean="0">
                <a:solidFill>
                  <a:srgbClr val="C00000"/>
                </a:solidFill>
              </a:rPr>
              <a:t>齐白石</a:t>
            </a:r>
            <a:endParaRPr lang="en-US" altLang="zh-CN" sz="4400" b="1" dirty="0" smtClean="0">
              <a:solidFill>
                <a:srgbClr val="C00000"/>
              </a:solidFill>
            </a:endParaRPr>
          </a:p>
          <a:p>
            <a:r>
              <a:rPr lang="zh-CN" altLang="en-US" sz="4400" b="1" dirty="0" smtClean="0">
                <a:solidFill>
                  <a:srgbClr val="C00000"/>
                </a:solidFill>
              </a:rPr>
              <a:t>荷</a:t>
            </a:r>
            <a:r>
              <a:rPr lang="zh-CN" altLang="en-US" sz="4400" b="1" dirty="0" smtClean="0">
                <a:solidFill>
                  <a:srgbClr val="C00000"/>
                </a:solidFill>
              </a:rPr>
              <a:t>花</a:t>
            </a:r>
            <a:r>
              <a:rPr lang="en-US" altLang="zh-CN" sz="4400" b="1" dirty="0" smtClean="0">
                <a:solidFill>
                  <a:srgbClr val="C00000"/>
                </a:solidFill>
              </a:rPr>
              <a:t>——</a:t>
            </a:r>
            <a:r>
              <a:rPr lang="zh-CN" altLang="en-US" sz="4400" b="1" dirty="0" smtClean="0">
                <a:solidFill>
                  <a:srgbClr val="C00000"/>
                </a:solidFill>
              </a:rPr>
              <a:t>花瓶（和平）</a:t>
            </a:r>
            <a:endParaRPr lang="en-US" altLang="zh-CN" b="1" dirty="0" smtClean="0">
              <a:solidFill>
                <a:srgbClr val="C00000"/>
              </a:solidFill>
            </a:endParaRPr>
          </a:p>
          <a:p>
            <a:r>
              <a:rPr lang="zh-CN" altLang="en-US" sz="4000" dirty="0" smtClean="0"/>
              <a:t>源自中国化的表象事物和深层意境的结合。</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179512" y="260648"/>
            <a:ext cx="4032448" cy="6425034"/>
          </a:xfrm>
          <a:prstGeom prst="rect">
            <a:avLst/>
          </a:prstGeom>
          <a:noFill/>
          <a:ln w="9525">
            <a:noFill/>
            <a:miter lim="800000"/>
            <a:headEnd/>
            <a:tailEnd/>
          </a:ln>
        </p:spPr>
      </p:pic>
      <p:sp>
        <p:nvSpPr>
          <p:cNvPr id="5" name="TextBox 4"/>
          <p:cNvSpPr txBox="1"/>
          <p:nvPr/>
        </p:nvSpPr>
        <p:spPr>
          <a:xfrm>
            <a:off x="4788024" y="908720"/>
            <a:ext cx="3600400" cy="5047536"/>
          </a:xfrm>
          <a:prstGeom prst="rect">
            <a:avLst/>
          </a:prstGeom>
          <a:noFill/>
        </p:spPr>
        <p:txBody>
          <a:bodyPr wrap="square" rtlCol="0">
            <a:spAutoFit/>
          </a:bodyPr>
          <a:lstStyle/>
          <a:p>
            <a:r>
              <a:rPr lang="zh-CN" altLang="en-US" sz="4000" b="1" dirty="0" smtClean="0">
                <a:solidFill>
                  <a:srgbClr val="C00000"/>
                </a:solidFill>
              </a:rPr>
              <a:t>李可染</a:t>
            </a:r>
            <a:endParaRPr lang="en-US" altLang="zh-CN" sz="4000" b="1" dirty="0" smtClean="0">
              <a:solidFill>
                <a:srgbClr val="C00000"/>
              </a:solidFill>
            </a:endParaRPr>
          </a:p>
          <a:p>
            <a:r>
              <a:rPr lang="en-US" altLang="zh-CN" sz="4000" b="1" dirty="0" smtClean="0">
                <a:solidFill>
                  <a:srgbClr val="C00000"/>
                </a:solidFill>
              </a:rPr>
              <a:t>《</a:t>
            </a:r>
            <a:r>
              <a:rPr lang="zh-CN" altLang="en-US" sz="4000" b="1" dirty="0" smtClean="0">
                <a:solidFill>
                  <a:srgbClr val="C00000"/>
                </a:solidFill>
              </a:rPr>
              <a:t>万山红遍</a:t>
            </a:r>
            <a:r>
              <a:rPr lang="en-US" altLang="zh-CN" sz="4000" b="1" dirty="0" smtClean="0">
                <a:solidFill>
                  <a:srgbClr val="C00000"/>
                </a:solidFill>
              </a:rPr>
              <a:t>》</a:t>
            </a:r>
          </a:p>
          <a:p>
            <a:endParaRPr lang="en-US" altLang="zh-CN" dirty="0" smtClean="0"/>
          </a:p>
          <a:p>
            <a:r>
              <a:rPr lang="zh-CN" altLang="en-US" sz="2800" dirty="0" smtClean="0"/>
              <a:t>这</a:t>
            </a:r>
            <a:r>
              <a:rPr lang="zh-CN" altLang="en-US" sz="2800" dirty="0" smtClean="0"/>
              <a:t>幅</a:t>
            </a:r>
            <a:r>
              <a:rPr lang="zh-CN" altLang="en-US" sz="2800" dirty="0" smtClean="0"/>
              <a:t>画表现的是毛泽东</a:t>
            </a:r>
            <a:r>
              <a:rPr lang="en-US" altLang="zh-CN" sz="2800" dirty="0" smtClean="0"/>
              <a:t>《</a:t>
            </a:r>
            <a:r>
              <a:rPr lang="zh-CN" altLang="en-US" sz="2800" dirty="0" smtClean="0"/>
              <a:t>沁园春  长沙</a:t>
            </a:r>
            <a:r>
              <a:rPr lang="en-US" altLang="zh-CN" sz="2800" dirty="0" smtClean="0"/>
              <a:t>》</a:t>
            </a:r>
            <a:r>
              <a:rPr lang="zh-CN" altLang="en-US" sz="2800" dirty="0" smtClean="0"/>
              <a:t>词意。墨</a:t>
            </a:r>
            <a:r>
              <a:rPr lang="zh-CN" altLang="en-US" sz="2800" dirty="0" smtClean="0"/>
              <a:t>笔山</a:t>
            </a:r>
            <a:r>
              <a:rPr lang="zh-CN" altLang="en-US" sz="2800" dirty="0" smtClean="0"/>
              <a:t>水大面积的以朱砂点染为朱红色调，红</a:t>
            </a:r>
            <a:r>
              <a:rPr lang="zh-CN" altLang="en-US" sz="2800" dirty="0" smtClean="0"/>
              <a:t>与墨</a:t>
            </a:r>
            <a:r>
              <a:rPr lang="zh-CN" altLang="en-US" sz="2800" dirty="0" smtClean="0"/>
              <a:t>色形成强烈的对比，从而表现出祖国锦绣河山深秋季节的特点。</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179512" y="260648"/>
            <a:ext cx="4608512" cy="6394652"/>
          </a:xfrm>
          <a:prstGeom prst="rect">
            <a:avLst/>
          </a:prstGeom>
          <a:noFill/>
          <a:ln w="9525">
            <a:noFill/>
            <a:miter lim="800000"/>
            <a:headEnd/>
            <a:tailEnd/>
          </a:ln>
        </p:spPr>
      </p:pic>
      <p:sp>
        <p:nvSpPr>
          <p:cNvPr id="5" name="TextBox 4"/>
          <p:cNvSpPr txBox="1"/>
          <p:nvPr/>
        </p:nvSpPr>
        <p:spPr>
          <a:xfrm>
            <a:off x="4932040" y="908720"/>
            <a:ext cx="3672408" cy="3939540"/>
          </a:xfrm>
          <a:prstGeom prst="rect">
            <a:avLst/>
          </a:prstGeom>
          <a:noFill/>
        </p:spPr>
        <p:txBody>
          <a:bodyPr wrap="square" rtlCol="0">
            <a:spAutoFit/>
          </a:bodyPr>
          <a:lstStyle/>
          <a:p>
            <a:r>
              <a:rPr lang="zh-CN" altLang="en-US" sz="3600" b="1" dirty="0" smtClean="0">
                <a:solidFill>
                  <a:srgbClr val="C00000"/>
                </a:solidFill>
              </a:rPr>
              <a:t>维米尔</a:t>
            </a:r>
            <a:endParaRPr lang="en-US" altLang="zh-CN" sz="3600" b="1" dirty="0" smtClean="0">
              <a:solidFill>
                <a:srgbClr val="C00000"/>
              </a:solidFill>
            </a:endParaRPr>
          </a:p>
          <a:p>
            <a:r>
              <a:rPr lang="en-US" altLang="zh-CN" sz="3600" b="1" dirty="0" smtClean="0">
                <a:solidFill>
                  <a:srgbClr val="C00000"/>
                </a:solidFill>
              </a:rPr>
              <a:t>《</a:t>
            </a:r>
            <a:r>
              <a:rPr lang="zh-CN" altLang="en-US" sz="3600" b="1" dirty="0" smtClean="0">
                <a:solidFill>
                  <a:srgbClr val="C00000"/>
                </a:solidFill>
              </a:rPr>
              <a:t>倒牛奶的女人</a:t>
            </a:r>
            <a:r>
              <a:rPr lang="en-US" altLang="zh-CN" sz="3600" b="1" dirty="0" smtClean="0">
                <a:solidFill>
                  <a:srgbClr val="C00000"/>
                </a:solidFill>
              </a:rPr>
              <a:t>》</a:t>
            </a:r>
          </a:p>
          <a:p>
            <a:endParaRPr lang="en-US" altLang="zh-CN" dirty="0" smtClean="0"/>
          </a:p>
          <a:p>
            <a:r>
              <a:rPr lang="zh-CN" altLang="en-US" sz="3200" dirty="0" smtClean="0"/>
              <a:t>作品具有形体结实、结构精制、色调和谐清新的特点，</a:t>
            </a:r>
            <a:endParaRPr lang="en-US" altLang="zh-CN" sz="3200" dirty="0" smtClean="0"/>
          </a:p>
          <a:p>
            <a:r>
              <a:rPr lang="zh-CN" altLang="en-US" sz="3200" dirty="0" smtClean="0"/>
              <a:t>出</a:t>
            </a:r>
            <a:r>
              <a:rPr lang="zh-CN" altLang="en-US" sz="3200" dirty="0" smtClean="0"/>
              <a:t>色地表现了光和室内的空间感。</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p:cNvPicPr>
            <a:picLocks noChangeAspect="1" noChangeArrowheads="1"/>
          </p:cNvPicPr>
          <p:nvPr/>
        </p:nvPicPr>
        <p:blipFill>
          <a:blip r:embed="rId2" cstate="print"/>
          <a:srcRect/>
          <a:stretch>
            <a:fillRect/>
          </a:stretch>
        </p:blipFill>
        <p:spPr bwMode="auto">
          <a:xfrm>
            <a:off x="2411760" y="19959"/>
            <a:ext cx="2898271" cy="499321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44016" y="0"/>
            <a:ext cx="2195736" cy="2768537"/>
          </a:xfrm>
          <a:prstGeom prst="rect">
            <a:avLst/>
          </a:prstGeom>
          <a:noFill/>
          <a:ln w="9525">
            <a:noFill/>
            <a:miter lim="800000"/>
            <a:headEnd/>
            <a:tailEnd/>
          </a:ln>
        </p:spPr>
      </p:pic>
      <p:pic>
        <p:nvPicPr>
          <p:cNvPr id="4100" name="Picture 4"/>
          <p:cNvPicPr>
            <a:picLocks noGrp="1" noChangeAspect="1" noChangeArrowheads="1"/>
          </p:cNvPicPr>
          <p:nvPr>
            <p:ph idx="1"/>
          </p:nvPr>
        </p:nvPicPr>
        <p:blipFill>
          <a:blip r:embed="rId4" cstate="print"/>
          <a:srcRect/>
          <a:stretch>
            <a:fillRect/>
          </a:stretch>
        </p:blipFill>
        <p:spPr bwMode="auto">
          <a:xfrm>
            <a:off x="5940152" y="2636912"/>
            <a:ext cx="2922896" cy="3816424"/>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5407296" y="0"/>
            <a:ext cx="3736704" cy="2626792"/>
          </a:xfrm>
          <a:prstGeom prst="rect">
            <a:avLst/>
          </a:prstGeom>
          <a:noFill/>
          <a:ln w="9525">
            <a:noFill/>
            <a:miter lim="800000"/>
            <a:headEnd/>
            <a:tailEnd/>
          </a:ln>
        </p:spPr>
      </p:pic>
      <p:pic>
        <p:nvPicPr>
          <p:cNvPr id="4106" name="Picture 10"/>
          <p:cNvPicPr>
            <a:picLocks noChangeAspect="1" noChangeArrowheads="1"/>
          </p:cNvPicPr>
          <p:nvPr/>
        </p:nvPicPr>
        <p:blipFill>
          <a:blip r:embed="rId6" cstate="print"/>
          <a:srcRect/>
          <a:stretch>
            <a:fillRect/>
          </a:stretch>
        </p:blipFill>
        <p:spPr bwMode="auto">
          <a:xfrm>
            <a:off x="0" y="2852936"/>
            <a:ext cx="2339752" cy="1850036"/>
          </a:xfrm>
          <a:prstGeom prst="rect">
            <a:avLst/>
          </a:prstGeom>
          <a:noFill/>
          <a:ln w="9525">
            <a:noFill/>
            <a:miter lim="800000"/>
            <a:headEnd/>
            <a:tailEnd/>
          </a:ln>
        </p:spPr>
      </p:pic>
      <p:pic>
        <p:nvPicPr>
          <p:cNvPr id="4107" name="Picture 11"/>
          <p:cNvPicPr>
            <a:picLocks noChangeAspect="1" noChangeArrowheads="1"/>
          </p:cNvPicPr>
          <p:nvPr/>
        </p:nvPicPr>
        <p:blipFill>
          <a:blip r:embed="rId7" cstate="print"/>
          <a:srcRect/>
          <a:stretch>
            <a:fillRect/>
          </a:stretch>
        </p:blipFill>
        <p:spPr bwMode="auto">
          <a:xfrm>
            <a:off x="3420980" y="5008604"/>
            <a:ext cx="2519172" cy="1732764"/>
          </a:xfrm>
          <a:prstGeom prst="rect">
            <a:avLst/>
          </a:prstGeom>
          <a:noFill/>
          <a:ln w="9525">
            <a:noFill/>
            <a:miter lim="800000"/>
            <a:headEnd/>
            <a:tailEnd/>
          </a:ln>
        </p:spPr>
      </p:pic>
      <p:sp>
        <p:nvSpPr>
          <p:cNvPr id="12" name="TextBox 11"/>
          <p:cNvSpPr txBox="1"/>
          <p:nvPr/>
        </p:nvSpPr>
        <p:spPr>
          <a:xfrm>
            <a:off x="251520" y="5027692"/>
            <a:ext cx="3168352" cy="1569660"/>
          </a:xfrm>
          <a:prstGeom prst="rect">
            <a:avLst/>
          </a:prstGeom>
          <a:noFill/>
        </p:spPr>
        <p:txBody>
          <a:bodyPr wrap="square" rtlCol="0">
            <a:spAutoFit/>
          </a:bodyPr>
          <a:lstStyle/>
          <a:p>
            <a:r>
              <a:rPr lang="zh-CN" altLang="en-US" sz="3200" b="1" dirty="0" smtClean="0">
                <a:solidFill>
                  <a:srgbClr val="C00000"/>
                </a:solidFill>
              </a:rPr>
              <a:t>任选一幅作品写一篇美术评论小短文（</a:t>
            </a:r>
            <a:r>
              <a:rPr lang="en-US" altLang="zh-CN" sz="3200" b="1" dirty="0" smtClean="0">
                <a:solidFill>
                  <a:srgbClr val="C00000"/>
                </a:solidFill>
              </a:rPr>
              <a:t>100</a:t>
            </a:r>
            <a:r>
              <a:rPr lang="zh-CN" altLang="en-US" sz="3200" b="1" dirty="0" smtClean="0">
                <a:solidFill>
                  <a:srgbClr val="C00000"/>
                </a:solidFill>
              </a:rPr>
              <a:t>字右）</a:t>
            </a:r>
            <a:endParaRPr lang="zh-CN" altLang="en-US" sz="32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1259632" y="2060848"/>
            <a:ext cx="6408712" cy="1569660"/>
          </a:xfrm>
          <a:prstGeom prst="rect">
            <a:avLst/>
          </a:prstGeom>
          <a:noFill/>
        </p:spPr>
        <p:txBody>
          <a:bodyPr wrap="square" lIns="91440" tIns="45720" rIns="91440" bIns="45720">
            <a:spAutoFit/>
          </a:bodyPr>
          <a:lstStyle/>
          <a:p>
            <a:pPr algn="ctr"/>
            <a:r>
              <a:rPr lang="zh-CN" alt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谢    谢</a:t>
            </a:r>
            <a:endParaRPr lang="zh-CN" alt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3010" name="Picture 2" descr="http://image96.360doc.cn/DownloadImg/2016/04/1507/69811951_1"/>
          <p:cNvPicPr>
            <a:picLocks noChangeAspect="1" noChangeArrowheads="1"/>
          </p:cNvPicPr>
          <p:nvPr/>
        </p:nvPicPr>
        <p:blipFill>
          <a:blip r:embed="rId2" cstate="print"/>
          <a:srcRect/>
          <a:stretch>
            <a:fillRect/>
          </a:stretch>
        </p:blipFill>
        <p:spPr bwMode="auto">
          <a:xfrm>
            <a:off x="251520" y="178270"/>
            <a:ext cx="3135792" cy="6491090"/>
          </a:xfrm>
          <a:prstGeom prst="rect">
            <a:avLst/>
          </a:prstGeom>
          <a:noFill/>
        </p:spPr>
      </p:pic>
      <p:pic>
        <p:nvPicPr>
          <p:cNvPr id="43012" name="Picture 4" descr="http://www.jiaxiangwang.com/fa/images/fa-modern-huangzhou-honghuanfengxue.jpg"/>
          <p:cNvPicPr>
            <a:picLocks noChangeAspect="1" noChangeArrowheads="1"/>
          </p:cNvPicPr>
          <p:nvPr/>
        </p:nvPicPr>
        <p:blipFill>
          <a:blip r:embed="rId3" cstate="print"/>
          <a:srcRect/>
          <a:stretch>
            <a:fillRect/>
          </a:stretch>
        </p:blipFill>
        <p:spPr bwMode="auto">
          <a:xfrm>
            <a:off x="3722074" y="0"/>
            <a:ext cx="5421926" cy="3528392"/>
          </a:xfrm>
          <a:prstGeom prst="rect">
            <a:avLst/>
          </a:prstGeom>
          <a:noFill/>
        </p:spPr>
      </p:pic>
      <p:pic>
        <p:nvPicPr>
          <p:cNvPr id="43014" name="Picture 6" descr="http://gb.cri.cn/chinaabc/chapter20/images/shuochangyong.jpg"/>
          <p:cNvPicPr>
            <a:picLocks noChangeAspect="1" noChangeArrowheads="1"/>
          </p:cNvPicPr>
          <p:nvPr/>
        </p:nvPicPr>
        <p:blipFill>
          <a:blip r:embed="rId4" cstate="print"/>
          <a:srcRect/>
          <a:stretch>
            <a:fillRect/>
          </a:stretch>
        </p:blipFill>
        <p:spPr bwMode="auto">
          <a:xfrm>
            <a:off x="4427984" y="3068960"/>
            <a:ext cx="2592288" cy="33699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467544" y="836712"/>
            <a:ext cx="8189189" cy="5016758"/>
          </a:xfrm>
          <a:prstGeom prst="rect">
            <a:avLst/>
          </a:prstGeom>
          <a:noFill/>
        </p:spPr>
        <p:txBody>
          <a:bodyPr wrap="square" rtlCol="0">
            <a:spAutoFit/>
          </a:bodyPr>
          <a:lstStyle/>
          <a:p>
            <a:r>
              <a:rPr lang="zh-CN" altLang="en-US" sz="4000" b="1" dirty="0" smtClean="0">
                <a:solidFill>
                  <a:srgbClr val="C00000"/>
                </a:solidFill>
              </a:rPr>
              <a:t>艺术意蕴</a:t>
            </a:r>
            <a:r>
              <a:rPr lang="zh-CN" altLang="en-US" sz="4000" b="1" dirty="0" smtClean="0"/>
              <a:t>是指深藏在艺术作品中的内在的含义或意味，包括一种内在的</a:t>
            </a:r>
            <a:r>
              <a:rPr lang="zh-CN" altLang="en-US" sz="4000" b="1" dirty="0" smtClean="0">
                <a:solidFill>
                  <a:srgbClr val="C00000"/>
                </a:solidFill>
              </a:rPr>
              <a:t>情感、灵魂、风骨和精神</a:t>
            </a:r>
            <a:r>
              <a:rPr lang="zh-CN" altLang="en-US" sz="4000" b="1" dirty="0" smtClean="0"/>
              <a:t>。体现为一种哲理、诗情或神韵。</a:t>
            </a:r>
            <a:endParaRPr lang="en-US" altLang="zh-CN" sz="4000" b="1" dirty="0" smtClean="0"/>
          </a:p>
          <a:p>
            <a:endParaRPr lang="en-US" altLang="zh-CN" sz="4000" b="1" dirty="0" smtClean="0"/>
          </a:p>
          <a:p>
            <a:r>
              <a:rPr lang="zh-CN" altLang="en-US" sz="4000" b="1" dirty="0" smtClean="0">
                <a:solidFill>
                  <a:srgbClr val="C00000"/>
                </a:solidFill>
              </a:rPr>
              <a:t>艺术意蕴</a:t>
            </a:r>
            <a:r>
              <a:rPr lang="zh-CN" altLang="en-US" sz="4000" b="1" dirty="0" smtClean="0"/>
              <a:t>从一定意义上来讲，就是艺术作品蕴藏的</a:t>
            </a:r>
            <a:r>
              <a:rPr lang="zh-CN" altLang="en-US" sz="4000" b="1" dirty="0" smtClean="0">
                <a:solidFill>
                  <a:srgbClr val="C00000"/>
                </a:solidFill>
              </a:rPr>
              <a:t>文化涵义和人文精神。</a:t>
            </a:r>
            <a:endParaRPr lang="en-US" altLang="zh-CN" sz="4000" b="1" dirty="0" smtClean="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395536" y="764704"/>
            <a:ext cx="8424936" cy="5262979"/>
          </a:xfrm>
          <a:prstGeom prst="rect">
            <a:avLst/>
          </a:prstGeom>
          <a:noFill/>
        </p:spPr>
        <p:txBody>
          <a:bodyPr wrap="square" rtlCol="0">
            <a:spAutoFit/>
          </a:bodyPr>
          <a:lstStyle/>
          <a:p>
            <a:r>
              <a:rPr lang="zh-CN" altLang="en-US" sz="4800" b="1" dirty="0" smtClean="0"/>
              <a:t>艺术的功能主要是通过满足人们的精神需要，提高人们的文化素质，陶冶人们的道德情操，以促进社会的发展与进步。</a:t>
            </a:r>
            <a:endParaRPr lang="en-US" altLang="zh-CN" sz="4800" b="1" dirty="0" smtClean="0"/>
          </a:p>
          <a:p>
            <a:r>
              <a:rPr lang="zh-CN" altLang="en-US" sz="4800" b="1" dirty="0" smtClean="0"/>
              <a:t>为此，美术作品就应当坚持倡导和</a:t>
            </a:r>
            <a:r>
              <a:rPr lang="zh-CN" altLang="en-US" sz="4800" b="1" dirty="0" smtClean="0">
                <a:solidFill>
                  <a:srgbClr val="C00000"/>
                </a:solidFill>
              </a:rPr>
              <a:t>弘扬真善美</a:t>
            </a:r>
            <a:r>
              <a:rPr lang="zh-CN" altLang="en-US" sz="4800" b="1" dirty="0" smtClean="0"/>
              <a:t>，揭露和鞭挞假恶丑。</a:t>
            </a:r>
            <a:endParaRPr lang="zh-CN" altLang="en-US" sz="4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104346" y="1340768"/>
            <a:ext cx="9039654" cy="1446550"/>
          </a:xfrm>
          <a:prstGeom prst="rect">
            <a:avLst/>
          </a:prstGeom>
          <a:noFill/>
        </p:spPr>
        <p:txBody>
          <a:bodyPr wrap="none" rtlCol="0">
            <a:spAutoFit/>
          </a:bodyPr>
          <a:lstStyle/>
          <a:p>
            <a:r>
              <a:rPr lang="zh-CN" altLang="en-US" sz="4800" b="1" dirty="0" smtClean="0"/>
              <a:t>美具有引人向善的作用和力量</a:t>
            </a:r>
            <a:endParaRPr lang="en-US" altLang="zh-CN" sz="4800" b="1" dirty="0" smtClean="0"/>
          </a:p>
          <a:p>
            <a:r>
              <a:rPr lang="en-US" altLang="zh-CN" sz="4000" b="1" dirty="0" smtClean="0"/>
              <a:t>                                 ——</a:t>
            </a:r>
            <a:r>
              <a:rPr lang="zh-CN" altLang="en-US" sz="4000" b="1" dirty="0" smtClean="0"/>
              <a:t>柏拉图（古希腊）</a:t>
            </a:r>
            <a:endParaRPr lang="zh-CN" altLang="en-US" sz="4000" b="1" dirty="0"/>
          </a:p>
        </p:txBody>
      </p:sp>
      <p:sp>
        <p:nvSpPr>
          <p:cNvPr id="5" name="TextBox 4"/>
          <p:cNvSpPr txBox="1"/>
          <p:nvPr/>
        </p:nvSpPr>
        <p:spPr>
          <a:xfrm>
            <a:off x="251520" y="3429000"/>
            <a:ext cx="8759129" cy="2246769"/>
          </a:xfrm>
          <a:prstGeom prst="rect">
            <a:avLst/>
          </a:prstGeom>
          <a:noFill/>
        </p:spPr>
        <p:txBody>
          <a:bodyPr wrap="none" rtlCol="0">
            <a:spAutoFit/>
          </a:bodyPr>
          <a:lstStyle/>
          <a:p>
            <a:r>
              <a:rPr lang="zh-CN" altLang="en-US" sz="4800" b="1" dirty="0" smtClean="0"/>
              <a:t>美与真是一回事，这就是说美</a:t>
            </a:r>
            <a:endParaRPr lang="en-US" altLang="zh-CN" sz="4800" b="1" dirty="0" smtClean="0"/>
          </a:p>
          <a:p>
            <a:r>
              <a:rPr lang="zh-CN" altLang="en-US" sz="4800" b="1" dirty="0" smtClean="0"/>
              <a:t>本身必须是真的</a:t>
            </a:r>
            <a:endParaRPr lang="en-US" altLang="zh-CN" sz="4800" b="1" dirty="0" smtClean="0"/>
          </a:p>
          <a:p>
            <a:r>
              <a:rPr lang="en-US" altLang="zh-CN" sz="4400" b="1" dirty="0" smtClean="0"/>
              <a:t>                            ——</a:t>
            </a:r>
            <a:r>
              <a:rPr lang="zh-CN" altLang="en-US" sz="4400" b="1" dirty="0" smtClean="0"/>
              <a:t>黑格尔（德国）</a:t>
            </a:r>
            <a:endParaRPr lang="zh-CN" altLang="en-US"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6" name="Picture 2" descr="http://a2.att.hudong.com/50/24/14300000895369127803241680817.jpg"/>
          <p:cNvPicPr>
            <a:picLocks noChangeAspect="1" noChangeArrowheads="1"/>
          </p:cNvPicPr>
          <p:nvPr/>
        </p:nvPicPr>
        <p:blipFill>
          <a:blip r:embed="rId2" cstate="print"/>
          <a:srcRect/>
          <a:stretch>
            <a:fillRect/>
          </a:stretch>
        </p:blipFill>
        <p:spPr bwMode="auto">
          <a:xfrm>
            <a:off x="251520" y="980728"/>
            <a:ext cx="5867094" cy="5112568"/>
          </a:xfrm>
          <a:prstGeom prst="rect">
            <a:avLst/>
          </a:prstGeom>
          <a:noFill/>
        </p:spPr>
      </p:pic>
      <p:sp>
        <p:nvSpPr>
          <p:cNvPr id="5" name="矩形 4"/>
          <p:cNvSpPr/>
          <p:nvPr/>
        </p:nvSpPr>
        <p:spPr>
          <a:xfrm>
            <a:off x="6228184" y="188640"/>
            <a:ext cx="2520280" cy="6555641"/>
          </a:xfrm>
          <a:prstGeom prst="rect">
            <a:avLst/>
          </a:prstGeom>
        </p:spPr>
        <p:txBody>
          <a:bodyPr wrap="square">
            <a:spAutoFit/>
          </a:bodyPr>
          <a:lstStyle/>
          <a:p>
            <a:r>
              <a:rPr lang="zh-CN" altLang="en-US" sz="2800" b="1" dirty="0" smtClean="0">
                <a:solidFill>
                  <a:srgbClr val="C00000"/>
                </a:solidFill>
              </a:rPr>
              <a:t>马踏飞燕</a:t>
            </a:r>
            <a:r>
              <a:rPr lang="zh-CN" altLang="en-US" sz="2800" dirty="0" smtClean="0"/>
              <a:t>，又名马超龙雀、铜奔马，为东汉青铜器，</a:t>
            </a:r>
            <a:r>
              <a:rPr lang="en-US" altLang="zh-CN" sz="2800" dirty="0" smtClean="0"/>
              <a:t>1969</a:t>
            </a:r>
            <a:r>
              <a:rPr lang="zh-CN" altLang="en-US" sz="2800" dirty="0" smtClean="0"/>
              <a:t>年出土于甘肃省武威雷台的东汉墓，现藏甘肃省博物馆。</a:t>
            </a:r>
            <a:r>
              <a:rPr lang="en-US" altLang="zh-CN" sz="2800" dirty="0" smtClean="0"/>
              <a:t>1983</a:t>
            </a:r>
            <a:r>
              <a:rPr lang="zh-CN" altLang="en-US" sz="2800" dirty="0" smtClean="0"/>
              <a:t>年</a:t>
            </a:r>
            <a:r>
              <a:rPr lang="en-US" altLang="zh-CN" sz="2800" dirty="0" smtClean="0"/>
              <a:t>10</a:t>
            </a:r>
            <a:r>
              <a:rPr lang="zh-CN" altLang="en-US" sz="2800" dirty="0" smtClean="0"/>
              <a:t>月，马踏飞燕被国家旅游局确定为中国旅游标志，</a:t>
            </a:r>
            <a:r>
              <a:rPr lang="en-US" altLang="zh-CN" sz="2800" dirty="0" smtClean="0"/>
              <a:t>1986</a:t>
            </a:r>
            <a:r>
              <a:rPr lang="zh-CN" altLang="en-US" sz="2800" dirty="0" smtClean="0"/>
              <a:t>年定为国宝级文物。</a:t>
            </a:r>
            <a:endParaRPr lang="zh-CN"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539552" y="3861048"/>
            <a:ext cx="8208912" cy="1815882"/>
          </a:xfrm>
          <a:prstGeom prst="rect">
            <a:avLst/>
          </a:prstGeom>
        </p:spPr>
        <p:txBody>
          <a:bodyPr wrap="square">
            <a:spAutoFit/>
          </a:bodyPr>
          <a:lstStyle/>
          <a:p>
            <a:r>
              <a:rPr lang="zh-CN" altLang="en-US" sz="2800" dirty="0" smtClean="0"/>
              <a:t>艺术家巧妙地用闪电般的刹那将一只凌云飞驰、骁勇矫健的天马表现得淋漓尽致，体现出汉代</a:t>
            </a:r>
            <a:r>
              <a:rPr lang="zh-CN" altLang="en-US" sz="2800" dirty="0" smtClean="0">
                <a:solidFill>
                  <a:srgbClr val="C00000"/>
                </a:solidFill>
              </a:rPr>
              <a:t>奋发向上、豪迈进取</a:t>
            </a:r>
            <a:r>
              <a:rPr lang="zh-CN" altLang="en-US" sz="2800" dirty="0" smtClean="0"/>
              <a:t>的精神。该作品不仅</a:t>
            </a:r>
            <a:r>
              <a:rPr lang="zh-CN" altLang="en-US" sz="2800" dirty="0" smtClean="0">
                <a:solidFill>
                  <a:srgbClr val="C00000"/>
                </a:solidFill>
              </a:rPr>
              <a:t>构思巧妙</a:t>
            </a:r>
            <a:r>
              <a:rPr lang="zh-CN" altLang="en-US" sz="2800" dirty="0" smtClean="0"/>
              <a:t>，而且工艺十分精湛；不仅重在传神，而且造型写实。</a:t>
            </a:r>
            <a:endParaRPr lang="zh-CN" altLang="en-US" sz="2800" dirty="0"/>
          </a:p>
        </p:txBody>
      </p:sp>
      <p:sp>
        <p:nvSpPr>
          <p:cNvPr id="5" name="矩形 4"/>
          <p:cNvSpPr/>
          <p:nvPr/>
        </p:nvSpPr>
        <p:spPr>
          <a:xfrm>
            <a:off x="467544" y="548680"/>
            <a:ext cx="8208912" cy="2677656"/>
          </a:xfrm>
          <a:prstGeom prst="rect">
            <a:avLst/>
          </a:prstGeom>
        </p:spPr>
        <p:txBody>
          <a:bodyPr wrap="square">
            <a:spAutoFit/>
          </a:bodyPr>
          <a:lstStyle/>
          <a:p>
            <a:r>
              <a:rPr lang="zh-CN" altLang="en-US" sz="2800" dirty="0" smtClean="0"/>
              <a:t>奔马正昂首嘶鸣，举足腾跃，一只蹄踏在一只飞翔的燕子身上。从力学上分析，</a:t>
            </a:r>
            <a:r>
              <a:rPr lang="en-US" altLang="zh-CN" sz="2800" dirty="0" smtClean="0"/>
              <a:t>《</a:t>
            </a:r>
            <a:r>
              <a:rPr lang="zh-CN" altLang="en-US" sz="2800" dirty="0" smtClean="0"/>
              <a:t>马踏飞燕</a:t>
            </a:r>
            <a:r>
              <a:rPr lang="en-US" altLang="zh-CN" sz="2800" dirty="0" smtClean="0"/>
              <a:t>》</a:t>
            </a:r>
            <a:r>
              <a:rPr lang="zh-CN" altLang="en-US" sz="2800" dirty="0" smtClean="0"/>
              <a:t>为飞燕找到了重心落点，造成稳定性。这种浪漫主义手法烘托了</a:t>
            </a:r>
            <a:r>
              <a:rPr lang="zh-CN" altLang="en-US" sz="2800" dirty="0" smtClean="0">
                <a:solidFill>
                  <a:srgbClr val="C00000"/>
                </a:solidFill>
              </a:rPr>
              <a:t>骏马矫健的英姿和风驰电掣的神情</a:t>
            </a:r>
            <a:r>
              <a:rPr lang="zh-CN" altLang="en-US" sz="2800" dirty="0" smtClean="0"/>
              <a:t>，给人们丰富的想象力和感染力。既有</a:t>
            </a:r>
            <a:r>
              <a:rPr lang="zh-CN" altLang="en-US" sz="2800" dirty="0" smtClean="0">
                <a:solidFill>
                  <a:srgbClr val="C00000"/>
                </a:solidFill>
              </a:rPr>
              <a:t>力</a:t>
            </a:r>
            <a:r>
              <a:rPr lang="zh-CN" altLang="en-US" sz="2800" dirty="0" smtClean="0"/>
              <a:t>的感觉，又有</a:t>
            </a:r>
            <a:r>
              <a:rPr lang="zh-CN" altLang="en-US" sz="2800" dirty="0" smtClean="0">
                <a:solidFill>
                  <a:srgbClr val="C00000"/>
                </a:solidFill>
              </a:rPr>
              <a:t>动</a:t>
            </a:r>
            <a:r>
              <a:rPr lang="zh-CN" altLang="en-US" sz="2800" dirty="0" smtClean="0"/>
              <a:t>的节奏。</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cstate="print"/>
          <a:srcRect/>
          <a:stretch>
            <a:fillRect/>
          </a:stretch>
        </p:blipFill>
        <p:spPr bwMode="auto">
          <a:xfrm>
            <a:off x="35496" y="0"/>
            <a:ext cx="8990607" cy="4437112"/>
          </a:xfrm>
          <a:prstGeom prst="rect">
            <a:avLst/>
          </a:prstGeom>
          <a:noFill/>
          <a:ln w="9525">
            <a:noFill/>
            <a:miter lim="800000"/>
            <a:headEnd/>
            <a:tailEnd/>
          </a:ln>
        </p:spPr>
      </p:pic>
      <p:sp>
        <p:nvSpPr>
          <p:cNvPr id="5" name="矩形 4"/>
          <p:cNvSpPr/>
          <p:nvPr/>
        </p:nvSpPr>
        <p:spPr>
          <a:xfrm>
            <a:off x="216024" y="4509120"/>
            <a:ext cx="8748464" cy="2369880"/>
          </a:xfrm>
          <a:prstGeom prst="rect">
            <a:avLst/>
          </a:prstGeom>
        </p:spPr>
        <p:txBody>
          <a:bodyPr wrap="square">
            <a:spAutoFit/>
          </a:bodyPr>
          <a:lstStyle/>
          <a:p>
            <a:r>
              <a:rPr lang="zh-CN" altLang="en-US" sz="2800" b="1" dirty="0" smtClean="0">
                <a:solidFill>
                  <a:srgbClr val="C00000"/>
                </a:solidFill>
              </a:rPr>
              <a:t>霍去病墓石雕</a:t>
            </a:r>
            <a:r>
              <a:rPr lang="zh-CN" altLang="en-US" sz="2400" b="1" dirty="0" smtClean="0"/>
              <a:t>，多是根据原石自然形态，运用圆雕、浮雕、线刻等手法，雕刻而成。浑厚深沉，粗放豪迈，简练传神。是现存时代最早、保存完整的成组石雕。</a:t>
            </a:r>
            <a:endParaRPr lang="en-US" altLang="zh-CN" sz="2400" b="1" dirty="0" smtClean="0"/>
          </a:p>
          <a:p>
            <a:r>
              <a:rPr lang="zh-CN" altLang="en-US" sz="2400" b="1" dirty="0" smtClean="0"/>
              <a:t>作品以其简洁的造型，粗犷的风格，浑厚雄健的宏伟气势，不仅</a:t>
            </a:r>
            <a:r>
              <a:rPr lang="zh-CN" altLang="en-US" sz="2400" b="1" dirty="0" smtClean="0">
                <a:solidFill>
                  <a:srgbClr val="C00000"/>
                </a:solidFill>
              </a:rPr>
              <a:t>寄托了对英雄的歌颂和哀思</a:t>
            </a:r>
            <a:r>
              <a:rPr lang="zh-CN" altLang="en-US" sz="2400" b="1" dirty="0" smtClean="0"/>
              <a:t>，也反映了强大西汉时代精神面貌。</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1483</Words>
  <Application>Microsoft Office PowerPoint</Application>
  <PresentationFormat>全屏显示(4:3)</PresentationFormat>
  <Paragraphs>52</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第一单元 美术作品的深层意蕴</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 </vt:lpstr>
      <vt:lpstr>幻灯片 15</vt:lpstr>
      <vt:lpstr>幻灯片 16</vt:lpstr>
      <vt:lpstr>幻灯片 17</vt:lpstr>
      <vt:lpstr>幻灯片 18</vt:lpstr>
      <vt:lpstr>幻灯片 19</vt:lpstr>
      <vt:lpstr>幻灯片 20</vt:lpstr>
      <vt:lpstr>欣 赏</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第一单元 美术作品的深层意蕴</dc:title>
  <cp:lastModifiedBy>Administrator</cp:lastModifiedBy>
  <cp:revision>55</cp:revision>
  <dcterms:modified xsi:type="dcterms:W3CDTF">2017-06-06T04:12:57Z</dcterms:modified>
</cp:coreProperties>
</file>